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23" r:id="rId5"/>
    <p:sldId id="307" r:id="rId6"/>
    <p:sldId id="316" r:id="rId7"/>
    <p:sldId id="317" r:id="rId8"/>
    <p:sldId id="300" r:id="rId9"/>
    <p:sldId id="303" r:id="rId10"/>
    <p:sldId id="304" r:id="rId11"/>
    <p:sldId id="273" r:id="rId12"/>
    <p:sldId id="259" r:id="rId13"/>
    <p:sldId id="276" r:id="rId14"/>
    <p:sldId id="294" r:id="rId15"/>
    <p:sldId id="262" r:id="rId16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7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03"/>
  </p:normalViewPr>
  <p:slideViewPr>
    <p:cSldViewPr snapToGrid="0" snapToObjects="1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4061" y="2464904"/>
            <a:ext cx="9023311" cy="2065886"/>
          </a:xfrm>
        </p:spPr>
        <p:txBody>
          <a:bodyPr anchor="b"/>
          <a:lstStyle>
            <a:lvl1pPr algn="l">
              <a:defRPr sz="6000" b="1">
                <a:solidFill>
                  <a:srgbClr val="F7931E"/>
                </a:solidFill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679876"/>
            <a:ext cx="9013372" cy="181037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3130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6348" y="1858617"/>
            <a:ext cx="10927295" cy="3776870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0929FC2-5805-E1AF-2091-115A190ED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6347" y="1825625"/>
            <a:ext cx="5423453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5736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750ECE-954A-8B87-5989-CC5DC4395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556AB94-7DEB-35A6-705A-D0907B5B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03929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EB1BE1-092F-894D-EDC1-A26A18CA5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3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2766218"/>
            <a:ext cx="9847245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6987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B4C4-7E11-FB4E-AE2F-515A80587645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2462-B730-2C45-B72F-E2107F07EE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4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C2277-AA48-409A-C4FD-4B0B49DFE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646" y="2464904"/>
            <a:ext cx="10290012" cy="2065886"/>
          </a:xfrm>
        </p:spPr>
        <p:txBody>
          <a:bodyPr>
            <a:noAutofit/>
          </a:bodyPr>
          <a:lstStyle/>
          <a:p>
            <a:r>
              <a:rPr lang="it-IT" sz="5400" dirty="0"/>
              <a:t>LA CONGIUNTURA DELL’INDUSTRIA DEL VENETO ORIENTALE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38E0184-816B-365F-8955-A8082578EC23}"/>
              </a:ext>
            </a:extLst>
          </p:cNvPr>
          <p:cNvSpPr txBox="1">
            <a:spLocks/>
          </p:cNvSpPr>
          <p:nvPr/>
        </p:nvSpPr>
        <p:spPr>
          <a:xfrm>
            <a:off x="992221" y="4747473"/>
            <a:ext cx="10054469" cy="13026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7931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Consuntivo primo trimestre 2025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Previsioni aprile - settembre 2025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Maggio 2025</a:t>
            </a:r>
          </a:p>
        </p:txBody>
      </p:sp>
    </p:spTree>
    <p:extLst>
      <p:ext uri="{BB962C8B-B14F-4D97-AF65-F5344CB8AC3E}">
        <p14:creationId xmlns:p14="http://schemas.microsoft.com/office/powerpoint/2010/main" val="269241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1337035" cy="1325563"/>
          </a:xfrm>
        </p:spPr>
        <p:txBody>
          <a:bodyPr>
            <a:normAutofit/>
          </a:bodyPr>
          <a:lstStyle/>
          <a:p>
            <a:r>
              <a:rPr lang="it-IT" dirty="0"/>
              <a:t>Previsioni APRILE-SETTEMBRE 2025</a:t>
            </a:r>
            <a:br>
              <a:rPr lang="it-IT" dirty="0"/>
            </a:br>
            <a:r>
              <a:rPr lang="it-IT" sz="2200" dirty="0"/>
              <a:t>Come prevede saranno i prossimi sei mesi per i seguenti indicatori (valori percentuali)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42779D-2420-4EF0-6D27-FC847A3EFBBF}"/>
              </a:ext>
            </a:extLst>
          </p:cNvPr>
          <p:cNvSpPr txBox="1"/>
          <p:nvPr/>
        </p:nvSpPr>
        <p:spPr>
          <a:xfrm>
            <a:off x="3601214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2025; n. casi: 772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73FF2649-BCA2-BB4B-052F-2E97D9EAD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475" y="1581987"/>
            <a:ext cx="8211049" cy="40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262489"/>
            <a:ext cx="11420138" cy="1325563"/>
          </a:xfrm>
        </p:spPr>
        <p:txBody>
          <a:bodyPr>
            <a:normAutofit/>
          </a:bodyPr>
          <a:lstStyle/>
          <a:p>
            <a:r>
              <a:rPr lang="it-IT" sz="4000" dirty="0"/>
              <a:t>Previsioni assunzioni APRILE-SETTEMBRE 2025</a:t>
            </a:r>
            <a:br>
              <a:rPr lang="it-IT" dirty="0"/>
            </a:br>
            <a:r>
              <a:rPr lang="it-IT" sz="2200" dirty="0"/>
              <a:t>(valori percentuali aziende che dichiarano l’intenzione di assumere in base ai settori considerati)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3B0641-8070-66AE-7F7E-183F43EFE038}"/>
              </a:ext>
            </a:extLst>
          </p:cNvPr>
          <p:cNvSpPr txBox="1"/>
          <p:nvPr/>
        </p:nvSpPr>
        <p:spPr>
          <a:xfrm>
            <a:off x="3601213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2025; n. casi: 772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BE7D6B-FC42-CF4F-BC74-8B6067A0F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86" y="1406025"/>
            <a:ext cx="7716554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1A607-F5E8-9FFD-16AD-3A7C91D8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Nota informativa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F66AF530-1A49-F994-A0DD-01E50564B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404437"/>
              </p:ext>
            </p:extLst>
          </p:nvPr>
        </p:nvGraphicFramePr>
        <p:xfrm>
          <a:off x="596900" y="1858962"/>
          <a:ext cx="10880635" cy="37339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9484">
                  <a:extLst>
                    <a:ext uri="{9D8B030D-6E8A-4147-A177-3AD203B41FA5}">
                      <a16:colId xmlns:a16="http://schemas.microsoft.com/office/drawing/2014/main" val="3985108546"/>
                    </a:ext>
                  </a:extLst>
                </a:gridCol>
                <a:gridCol w="8221151">
                  <a:extLst>
                    <a:ext uri="{9D8B030D-6E8A-4147-A177-3AD203B41FA5}">
                      <a16:colId xmlns:a16="http://schemas.microsoft.com/office/drawing/2014/main" val="909312072"/>
                    </a:ext>
                  </a:extLst>
                </a:gridCol>
              </a:tblGrid>
              <a:tr h="44394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19592"/>
                  </a:ext>
                </a:extLst>
              </a:tr>
              <a:tr h="766254">
                <a:tc>
                  <a:txBody>
                    <a:bodyPr/>
                    <a:lstStyle/>
                    <a:p>
                      <a:r>
                        <a:rPr lang="it-IT" dirty="0"/>
                        <a:t>Universo di riferimento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Aziende associate a Confindustria Veneto Est delle province di Padova, Rovigo, Treviso, Venezia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2978891"/>
                  </a:ext>
                </a:extLst>
              </a:tr>
              <a:tr h="443941">
                <a:tc>
                  <a:txBody>
                    <a:bodyPr/>
                    <a:lstStyle/>
                    <a:p>
                      <a:r>
                        <a:rPr lang="it-IT" dirty="0"/>
                        <a:t>Periodo di rilevazione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Aprile-maggio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839316"/>
                  </a:ext>
                </a:extLst>
              </a:tr>
              <a:tr h="766254">
                <a:tc>
                  <a:txBody>
                    <a:bodyPr/>
                    <a:lstStyle/>
                    <a:p>
                      <a:r>
                        <a:rPr lang="it-IT" dirty="0"/>
                        <a:t>Numero interviste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772 (di cui: 537 settore manifatturiero e 235 servizi) per un’occupazione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complessiva pari </a:t>
                      </a:r>
                      <a:r>
                        <a:rPr lang="it-IT" dirty="0"/>
                        <a:t>70.460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addetti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4594412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Coordinamento e analisi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Fondazione Nord 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087642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Raccolta dei dati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Questlab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Srl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298903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r>
                        <a:rPr lang="it-IT" dirty="0"/>
                        <a:t>Supervisione del progetto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Centro Studi Confindustria Veneto 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9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23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primo trimestre 2025</a:t>
            </a:r>
            <a:br>
              <a:rPr lang="it-IT" dirty="0"/>
            </a:br>
            <a:r>
              <a:rPr lang="it-IT" dirty="0"/>
              <a:t>LA PRODUZIONE INDUSTRIALE </a:t>
            </a:r>
            <a:br>
              <a:rPr lang="it-IT" dirty="0"/>
            </a:br>
            <a:r>
              <a:rPr lang="it-IT" sz="2400" dirty="0"/>
              <a:t>(variazione tendenziale – serie storica)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460FFE-6535-C42C-3E0A-155363429F7E}"/>
              </a:ext>
            </a:extLst>
          </p:cNvPr>
          <p:cNvSpPr txBox="1"/>
          <p:nvPr/>
        </p:nvSpPr>
        <p:spPr>
          <a:xfrm>
            <a:off x="3582739" y="6088756"/>
            <a:ext cx="84152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Il quarto trimestre 2024 ha avuto due giorni lavorativi in più rispetto allo stesso periodo del 2023.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2025; n. casi: 772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A7C8887-A4A2-E3DD-4E50-51CA4AF90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606" y="1858963"/>
            <a:ext cx="7709350" cy="377666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70BDB8-29CB-F0A1-E5AD-60748F4F7976}"/>
              </a:ext>
            </a:extLst>
          </p:cNvPr>
          <p:cNvSpPr txBox="1"/>
          <p:nvPr/>
        </p:nvSpPr>
        <p:spPr>
          <a:xfrm>
            <a:off x="8691418" y="3186546"/>
            <a:ext cx="267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2649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85865-D9B2-C683-6F10-F66F4FA68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5CEA4-D2DE-5DFE-B230-4519764F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primo trimestre 2025</a:t>
            </a:r>
            <a:br>
              <a:rPr lang="it-IT" dirty="0"/>
            </a:br>
            <a:r>
              <a:rPr lang="it-IT" dirty="0"/>
              <a:t>LA PRODUZIONE INDUSTRIALE </a:t>
            </a:r>
            <a:br>
              <a:rPr lang="it-IT" dirty="0"/>
            </a:br>
            <a:r>
              <a:rPr lang="it-IT" sz="2400" dirty="0"/>
              <a:t>(variazione tendenziale – confronto con valori medi anno 2023 e 2024)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05D984-9390-681C-595D-C28836E0F846}"/>
              </a:ext>
            </a:extLst>
          </p:cNvPr>
          <p:cNvSpPr txBox="1"/>
          <p:nvPr/>
        </p:nvSpPr>
        <p:spPr>
          <a:xfrm>
            <a:off x="3582739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2025; n. casi: 772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7C39CC9-9B45-0815-CF9E-9E789C210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606" y="1858963"/>
            <a:ext cx="7709350" cy="37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8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64136-E8FD-A4AB-A8A7-D6C9039E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56FA4F-0182-F912-7010-F5E4F6CC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primo trimestre 2025</a:t>
            </a:r>
            <a:br>
              <a:rPr lang="it-IT" dirty="0"/>
            </a:br>
            <a:r>
              <a:rPr lang="it-IT" dirty="0"/>
              <a:t>FATTURATO ITALIA</a:t>
            </a:r>
            <a:br>
              <a:rPr lang="it-IT" dirty="0"/>
            </a:br>
            <a:r>
              <a:rPr lang="it-IT" sz="2400" dirty="0"/>
              <a:t>(variazione tendenziale – confronto con valori medi anno 2023 e 2024)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5E21ED-593F-743B-7361-4E6EC57699F4}"/>
              </a:ext>
            </a:extLst>
          </p:cNvPr>
          <p:cNvSpPr txBox="1"/>
          <p:nvPr/>
        </p:nvSpPr>
        <p:spPr>
          <a:xfrm>
            <a:off x="3582739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2025; n. casi: 772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9F46639-EE85-2157-8CC2-20B956A31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606" y="1858963"/>
            <a:ext cx="7709350" cy="37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2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1A4E9-FCED-4481-2B90-BD570F264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831539-C770-BF1A-7A80-AD7EC444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primo trimestre 2025</a:t>
            </a:r>
            <a:br>
              <a:rPr lang="it-IT" dirty="0"/>
            </a:br>
            <a:r>
              <a:rPr lang="it-IT" dirty="0"/>
              <a:t>FATTURATO ESTERO TOTALE</a:t>
            </a:r>
            <a:br>
              <a:rPr lang="it-IT" dirty="0"/>
            </a:br>
            <a:r>
              <a:rPr lang="it-IT" sz="2400" dirty="0"/>
              <a:t>(variazione tendenziale – confronto con valori medi anno 2023 e 2024)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59C309-AE2D-51D8-1E38-AC3D92EC1B2C}"/>
              </a:ext>
            </a:extLst>
          </p:cNvPr>
          <p:cNvSpPr txBox="1"/>
          <p:nvPr/>
        </p:nvSpPr>
        <p:spPr>
          <a:xfrm>
            <a:off x="3582739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2025; n. casi: 772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97BEEFA-5F5D-8EE2-1F4B-513C0C6D3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606" y="1858963"/>
            <a:ext cx="7709350" cy="37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4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20125-E22C-7055-8F57-D63DBCB36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D1978-32AF-AE2D-242B-AB47E524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primo trimestre 2025</a:t>
            </a:r>
            <a:br>
              <a:rPr lang="it-IT" dirty="0"/>
            </a:br>
            <a:r>
              <a:rPr lang="it-IT" dirty="0"/>
              <a:t>ORDINI</a:t>
            </a:r>
            <a:br>
              <a:rPr lang="it-IT" dirty="0"/>
            </a:br>
            <a:r>
              <a:rPr lang="it-IT" sz="2400" dirty="0"/>
              <a:t>(variazione tendenziale – confronto con valori medi anno 2023 e 2024)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D90744-116C-E190-ECF7-A2E56B5EAEEE}"/>
              </a:ext>
            </a:extLst>
          </p:cNvPr>
          <p:cNvSpPr txBox="1"/>
          <p:nvPr/>
        </p:nvSpPr>
        <p:spPr>
          <a:xfrm>
            <a:off x="3582739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2025; n. casi: 772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8D634EB-A350-8CA2-241E-667F2601E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606" y="1858963"/>
            <a:ext cx="7709350" cy="37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2CC7D-2FEE-0C0B-0FDB-1DF43AD98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668D6-EFA9-A453-E620-D0B87E4D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Consuntivo primo trimestre 2025</a:t>
            </a:r>
            <a:br>
              <a:rPr lang="it-IT" dirty="0"/>
            </a:br>
            <a:r>
              <a:rPr lang="it-IT" dirty="0"/>
              <a:t>OCCUPAZIONE</a:t>
            </a:r>
            <a:br>
              <a:rPr lang="it-IT" dirty="0"/>
            </a:br>
            <a:r>
              <a:rPr lang="it-IT" sz="2400" dirty="0"/>
              <a:t>(variazione tendenziale – confronto con valori medi anno 2023 e 2024)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4A563E-E915-155D-5FFB-A917B0452CA7}"/>
              </a:ext>
            </a:extLst>
          </p:cNvPr>
          <p:cNvSpPr txBox="1"/>
          <p:nvPr/>
        </p:nvSpPr>
        <p:spPr>
          <a:xfrm>
            <a:off x="3582739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2025; n. casi: 772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CAB13B0-8F40-A99F-C919-5DD147025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606" y="1858963"/>
            <a:ext cx="7709350" cy="37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3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C23E1-8233-268F-CB2D-EA0F6F50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1281228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Consuntivo primo trimestre 2025</a:t>
            </a:r>
            <a:br>
              <a:rPr lang="it-IT" dirty="0"/>
            </a:br>
            <a:r>
              <a:rPr lang="it-IT" dirty="0"/>
              <a:t>INDICATORI FINANZIARI</a:t>
            </a:r>
            <a:br>
              <a:rPr lang="it-IT" dirty="0"/>
            </a:br>
            <a:r>
              <a:rPr lang="it-IT" sz="2400" dirty="0"/>
              <a:t>(percentuale aziende – confronto con valori I trimestre 2024)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FA8FD0-B3B4-086A-D931-05373B6C0D64}"/>
              </a:ext>
            </a:extLst>
          </p:cNvPr>
          <p:cNvSpPr txBox="1"/>
          <p:nvPr/>
        </p:nvSpPr>
        <p:spPr>
          <a:xfrm>
            <a:off x="3582746" y="6088756"/>
            <a:ext cx="8415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La Congiuntura dell’Industria del Veneto Orientale - Confindustria Veneto Est, Maggio 2025; n. casi: 772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F3B2DE5-BE25-6408-86B2-6AC7081F2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998" y="1858963"/>
            <a:ext cx="7368566" cy="37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4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B9FD278-A833-E5B8-F8AB-AA6177DF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PREVISIONI </a:t>
            </a:r>
            <a:br>
              <a:rPr lang="it-IT" dirty="0"/>
            </a:br>
            <a:r>
              <a:rPr lang="it-IT" dirty="0"/>
              <a:t>APRILE - SETTEMBRE 2025</a:t>
            </a:r>
          </a:p>
        </p:txBody>
      </p:sp>
    </p:spTree>
    <p:extLst>
      <p:ext uri="{BB962C8B-B14F-4D97-AF65-F5344CB8AC3E}">
        <p14:creationId xmlns:p14="http://schemas.microsoft.com/office/powerpoint/2010/main" val="1035964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b9ee82-cbec-4926-b577-d039db5ed3aa" xsi:nil="true"/>
    <lcf76f155ced4ddcb4097134ff3c332f xmlns="b4aef0fc-f5d3-4a9f-bdab-fc0d1d3b6d4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F64792D73F4489F8A26BF8A4875A1" ma:contentTypeVersion="10" ma:contentTypeDescription="Creare un nuovo documento." ma:contentTypeScope="" ma:versionID="a0de063e533f920ab0b307e4066f9995">
  <xsd:schema xmlns:xsd="http://www.w3.org/2001/XMLSchema" xmlns:xs="http://www.w3.org/2001/XMLSchema" xmlns:p="http://schemas.microsoft.com/office/2006/metadata/properties" xmlns:ns2="b4aef0fc-f5d3-4a9f-bdab-fc0d1d3b6d43" xmlns:ns3="a3b9ee82-cbec-4926-b577-d039db5ed3aa" targetNamespace="http://schemas.microsoft.com/office/2006/metadata/properties" ma:root="true" ma:fieldsID="fc57c17bff1a31f258c5c364853f438f" ns2:_="" ns3:_="">
    <xsd:import namespace="b4aef0fc-f5d3-4a9f-bdab-fc0d1d3b6d43"/>
    <xsd:import namespace="a3b9ee82-cbec-4926-b577-d039db5ed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ef0fc-f5d3-4a9f-bdab-fc0d1d3b6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3e73c03f-66d9-4a0c-9020-e0a0b57c4c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ee82-cbec-4926-b577-d039db5ed3a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68d3a5e-71ea-4b4c-950e-e3c2201c182a}" ma:internalName="TaxCatchAll" ma:showField="CatchAllData" ma:web="a3b9ee82-cbec-4926-b577-d039db5ed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761353-4432-48F4-AF61-3E27A7AF10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6C5528-D3D5-4A4E-97B0-692F0BAAC03E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b4aef0fc-f5d3-4a9f-bdab-fc0d1d3b6d43"/>
    <ds:schemaRef ds:uri="http://schemas.microsoft.com/office/infopath/2007/PartnerControls"/>
    <ds:schemaRef ds:uri="a3b9ee82-cbec-4926-b577-d039db5ed3a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7AF38E-B678-44AD-9DA8-8079FCD76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ef0fc-f5d3-4a9f-bdab-fc0d1d3b6d43"/>
    <ds:schemaRef ds:uri="a3b9ee82-cbec-4926-b577-d039db5ed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476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LA CONGIUNTURA DELL’INDUSTRIA DEL VENETO ORIENTALE</vt:lpstr>
      <vt:lpstr>Consuntivo primo trimestre 2025 LA PRODUZIONE INDUSTRIALE  (variazione tendenziale – serie storica)</vt:lpstr>
      <vt:lpstr>Consuntivo primo trimestre 2025 LA PRODUZIONE INDUSTRIALE  (variazione tendenziale – confronto con valori medi anno 2023 e 2024)</vt:lpstr>
      <vt:lpstr>Consuntivo primo trimestre 2025 FATTURATO ITALIA (variazione tendenziale – confronto con valori medi anno 2023 e 2024)</vt:lpstr>
      <vt:lpstr>Consuntivo primo trimestre 2025 FATTURATO ESTERO TOTALE (variazione tendenziale – confronto con valori medi anno 2023 e 2024)</vt:lpstr>
      <vt:lpstr>Consuntivo primo trimestre 2025 ORDINI (variazione tendenziale – confronto con valori medi anno 2023 e 2024)</vt:lpstr>
      <vt:lpstr>Consuntivo primo trimestre 2025 OCCUPAZIONE (variazione tendenziale – confronto con valori medi anno 2023 e 2024)</vt:lpstr>
      <vt:lpstr>Consuntivo primo trimestre 2025 INDICATORI FINANZIARI (percentuale aziende – confronto con valori I trimestre 2024)</vt:lpstr>
      <vt:lpstr>PREVISIONI  APRILE - SETTEMBRE 2025</vt:lpstr>
      <vt:lpstr>Previsioni APRILE-SETTEMBRE 2025 Come prevede saranno i prossimi sei mesi per i seguenti indicatori (valori percentuali)</vt:lpstr>
      <vt:lpstr>Previsioni assunzioni APRILE-SETTEMBRE 2025 (valori percentuali aziende che dichiarano l’intenzione di assumere in base ai settori considerati)</vt:lpstr>
      <vt:lpstr>Nota informativa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Sandro Sanseverinati</cp:lastModifiedBy>
  <cp:revision>85</cp:revision>
  <cp:lastPrinted>2025-06-10T07:36:51Z</cp:lastPrinted>
  <dcterms:created xsi:type="dcterms:W3CDTF">2023-01-30T16:35:22Z</dcterms:created>
  <dcterms:modified xsi:type="dcterms:W3CDTF">2025-06-10T09:20:18Z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0x010100986F64792D73F4489F8A26BF8A4875A1</vt:lpwstr>
  </property>
</Properties>
</file>